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51e321c70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51e321c70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51e321c70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51e321c70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B</a:t>
            </a:r>
            <a:r>
              <a:rPr lang="zh-CN"/>
              <a:t>ut no, today we are talking about the programming language GO, here is its mascot the “gopher”. Maybe they choosed it because of the name? Who knows.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51e321c70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51e321c70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"The Go language was first created in 2007 and was jointly developed by Google engineers Robert Griesemer, Rob Pike and Ken Thompson. Its goal is to replace C++, which was widely used in large systems at the time but had problems such as slow compilation and complex language, and provide a simple, efficient and concurrency-friendly programming language."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"In 2009, Go was officially open source and quickly gained favor in the developer community. In the same year, it won the TIOBE 'Language of the Year' award and became one of the most popular new languages."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"After entering 2016, with the rise of cloud native technologies such as Kubernetes and Docker, Go became their main implementation language because of its **fast compilation, lightweight deployment, and native support for concurrency**."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"From 2023 to now, Go has become one of the mainstream development languages ​​and is widely used in backend services, DevOps tool chains, blockchain systems, and even artificial intelligence (AI) interface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"It can be said that Go has not only changed the way we write system software, but also continued to promote the development of modern software engineering."</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1e321c70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51e321c70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"So, what is so special about Go? I can summarize it into five keywords."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"First, simplicity. Go removes many complex grammatical structures in traditional languages, such as class inheritance and generics (which were not added until Go 1.18). The code looks more like 'simple and efficient pseudocode', which is very suitable for team collaboration."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"Second, concurrency. Go natively supports goroutine and channel, making concurrent programming very natural. Compared with thread pool, goroutine is lighter and can easily create thousands of goroutines per second."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"Third, performance. Go is a statically compiled language. The compiled execution speed is very fast, almost close to C language, so it is very suitable for high-performance backend services."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"Fourth, the standard library is powerful (Rich Standard Library). Go comes with HTTP server, JSON encoding and decoding, file operations and other functions. You can develop a complete project without installing a large number of third-party packages."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"Finally, easy deployment (Easy deployment) Deployment). Go programs can be directly compiled into a single binary file. There is no need to install an interpreter or runtime environment. You can just copy it to the server and run it. Cross-platform deployment is also easy.</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51e321c70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51e321c70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a:solidFill>
                  <a:schemeClr val="dk1"/>
                </a:solidFill>
              </a:rPr>
              <a:t>As mentioned just now, </a:t>
            </a:r>
            <a:r>
              <a:rPr b="1" lang="zh-CN">
                <a:solidFill>
                  <a:schemeClr val="dk1"/>
                </a:solidFill>
              </a:rPr>
              <a:t>Docker,</a:t>
            </a:r>
            <a:r>
              <a:rPr lang="zh-CN">
                <a:solidFill>
                  <a:schemeClr val="dk1"/>
                </a:solidFill>
              </a:rPr>
              <a:t> the platform for containerizing applications. Docker chose Go because of its simple syntax, excellent performance, and built-in support for concurrency, which is essential for managing multiple containers efficiently.</a:t>
            </a:r>
            <a:endParaRPr>
              <a:solidFill>
                <a:schemeClr val="dk1"/>
              </a:solidFill>
            </a:endParaRPr>
          </a:p>
          <a:p>
            <a:pPr indent="0" lvl="0" marL="0" rtl="0" algn="l">
              <a:lnSpc>
                <a:spcPct val="115000"/>
              </a:lnSpc>
              <a:spcBef>
                <a:spcPts val="1200"/>
              </a:spcBef>
              <a:spcAft>
                <a:spcPts val="0"/>
              </a:spcAft>
              <a:buNone/>
            </a:pPr>
            <a:r>
              <a:rPr b="1" lang="zh-CN">
                <a:solidFill>
                  <a:schemeClr val="dk1"/>
                </a:solidFill>
              </a:rPr>
              <a:t>Kubernetes</a:t>
            </a:r>
            <a:r>
              <a:rPr lang="zh-CN">
                <a:solidFill>
                  <a:schemeClr val="dk1"/>
                </a:solidFill>
              </a:rPr>
              <a:t>, the industry-standard system for container orchestration. Go’s strong standard library and concurrency model, especially goroutines and channels, made it a perfect fit for building scalable cloud-native systems.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zh-CN">
                <a:solidFill>
                  <a:schemeClr val="dk1"/>
                </a:solidFill>
              </a:rPr>
              <a:t>Companies like </a:t>
            </a:r>
            <a:r>
              <a:rPr b="1" lang="zh-CN">
                <a:solidFill>
                  <a:schemeClr val="dk1"/>
                </a:solidFill>
              </a:rPr>
              <a:t>Google, Uber, Dropbox, and Netflix</a:t>
            </a:r>
            <a:r>
              <a:rPr lang="zh-CN">
                <a:solidFill>
                  <a:schemeClr val="dk1"/>
                </a:solidFill>
              </a:rPr>
              <a:t> all use Go for services that require high performance and scalability.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51e321c70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51e321c70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51e321c70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51e321c70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3.png"/><Relationship Id="rId11" Type="http://schemas.openxmlformats.org/officeDocument/2006/relationships/image" Target="../media/image15.png"/><Relationship Id="rId10" Type="http://schemas.openxmlformats.org/officeDocument/2006/relationships/image" Target="../media/image7.png"/><Relationship Id="rId9"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hyperlink" Target="https://en.wikipedia.org/wiki/Robert_Griesemer" TargetMode="External"/><Relationship Id="rId7" Type="http://schemas.openxmlformats.org/officeDocument/2006/relationships/hyperlink" Target="https://en.wikipedia.org/wiki/Rob_Pike" TargetMode="External"/><Relationship Id="rId8" Type="http://schemas.openxmlformats.org/officeDocument/2006/relationships/hyperlink" Target="https://en.wikipedia.org/wiki/Ken_Thomps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6.png"/><Relationship Id="rId8"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460950" y="2483525"/>
            <a:ext cx="8222100" cy="933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ctr">
              <a:spcBef>
                <a:spcPts val="0"/>
              </a:spcBef>
              <a:spcAft>
                <a:spcPts val="0"/>
              </a:spcAft>
              <a:buNone/>
            </a:pPr>
            <a:r>
              <a:rPr lang="zh-CN" sz="16650"/>
              <a:t>GO!</a:t>
            </a:r>
            <a:endParaRPr sz="16650"/>
          </a:p>
        </p:txBody>
      </p:sp>
      <p:sp>
        <p:nvSpPr>
          <p:cNvPr id="68" name="Google Shape;68;p13"/>
          <p:cNvSpPr txBox="1"/>
          <p:nvPr/>
        </p:nvSpPr>
        <p:spPr>
          <a:xfrm>
            <a:off x="6595900" y="4717625"/>
            <a:ext cx="17619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chemeClr val="lt1"/>
                </a:solidFill>
                <a:latin typeface="Roboto"/>
                <a:ea typeface="Roboto"/>
                <a:cs typeface="Roboto"/>
                <a:sym typeface="Roboto"/>
              </a:rPr>
              <a:t>–by Zelong Xu </a:t>
            </a:r>
            <a:endParaRPr sz="1800">
              <a:solidFill>
                <a:schemeClr val="lt1"/>
              </a:solidFill>
              <a:latin typeface="Roboto"/>
              <a:ea typeface="Roboto"/>
              <a:cs typeface="Roboto"/>
              <a:sym typeface="Roboto"/>
            </a:endParaRPr>
          </a:p>
        </p:txBody>
      </p:sp>
      <p:sp>
        <p:nvSpPr>
          <p:cNvPr id="69" name="Google Shape;69;p13"/>
          <p:cNvSpPr txBox="1"/>
          <p:nvPr/>
        </p:nvSpPr>
        <p:spPr>
          <a:xfrm>
            <a:off x="3072000" y="2929675"/>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3000"/>
              <a:t>🏃‍➡️🏃‍♂️‍➡️🏃‍♀️‍➡️</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471900" y="492400"/>
            <a:ext cx="84456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zh-CN"/>
              <a:t>When we say “GO”, what comes in to your mind?</a:t>
            </a:r>
            <a:endParaRPr/>
          </a:p>
        </p:txBody>
      </p:sp>
      <p:sp>
        <p:nvSpPr>
          <p:cNvPr id="75" name="Google Shape;75;p14"/>
          <p:cNvSpPr txBox="1"/>
          <p:nvPr/>
        </p:nvSpPr>
        <p:spPr>
          <a:xfrm>
            <a:off x="8346000" y="413675"/>
            <a:ext cx="571500" cy="5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3600">
                <a:solidFill>
                  <a:schemeClr val="lt2"/>
                </a:solidFill>
                <a:latin typeface="Roboto"/>
                <a:ea typeface="Roboto"/>
                <a:cs typeface="Roboto"/>
                <a:sym typeface="Roboto"/>
              </a:rPr>
              <a:t>🧐</a:t>
            </a:r>
            <a:endParaRPr sz="3600">
              <a:solidFill>
                <a:schemeClr val="lt2"/>
              </a:solidFill>
              <a:latin typeface="Roboto"/>
              <a:ea typeface="Roboto"/>
              <a:cs typeface="Roboto"/>
              <a:sym typeface="Roboto"/>
            </a:endParaRPr>
          </a:p>
        </p:txBody>
      </p:sp>
      <p:pic>
        <p:nvPicPr>
          <p:cNvPr id="76" name="Google Shape;76;p14"/>
          <p:cNvPicPr preferRelativeResize="0"/>
          <p:nvPr/>
        </p:nvPicPr>
        <p:blipFill>
          <a:blip r:embed="rId3">
            <a:alphaModFix/>
          </a:blip>
          <a:stretch>
            <a:fillRect/>
          </a:stretch>
        </p:blipFill>
        <p:spPr>
          <a:xfrm>
            <a:off x="412775" y="2949625"/>
            <a:ext cx="2159051" cy="1661775"/>
          </a:xfrm>
          <a:prstGeom prst="rect">
            <a:avLst/>
          </a:prstGeom>
          <a:noFill/>
          <a:ln>
            <a:noFill/>
          </a:ln>
        </p:spPr>
      </p:pic>
      <p:pic>
        <p:nvPicPr>
          <p:cNvPr id="77" name="Google Shape;77;p14"/>
          <p:cNvPicPr preferRelativeResize="0"/>
          <p:nvPr/>
        </p:nvPicPr>
        <p:blipFill>
          <a:blip r:embed="rId4">
            <a:alphaModFix/>
          </a:blip>
          <a:stretch>
            <a:fillRect/>
          </a:stretch>
        </p:blipFill>
        <p:spPr>
          <a:xfrm>
            <a:off x="3810400" y="1701463"/>
            <a:ext cx="1689726" cy="2252975"/>
          </a:xfrm>
          <a:prstGeom prst="rect">
            <a:avLst/>
          </a:prstGeom>
          <a:noFill/>
          <a:ln>
            <a:noFill/>
          </a:ln>
        </p:spPr>
      </p:pic>
      <p:pic>
        <p:nvPicPr>
          <p:cNvPr id="78" name="Google Shape;78;p14"/>
          <p:cNvPicPr preferRelativeResize="0"/>
          <p:nvPr/>
        </p:nvPicPr>
        <p:blipFill>
          <a:blip r:embed="rId5">
            <a:alphaModFix/>
          </a:blip>
          <a:stretch>
            <a:fillRect/>
          </a:stretch>
        </p:blipFill>
        <p:spPr>
          <a:xfrm>
            <a:off x="6738700" y="3074275"/>
            <a:ext cx="2305687" cy="1537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84" name="Google Shape;84;p15"/>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5" name="Google Shape;85;p15"/>
          <p:cNvPicPr preferRelativeResize="0"/>
          <p:nvPr/>
        </p:nvPicPr>
        <p:blipFill>
          <a:blip r:embed="rId3">
            <a:alphaModFix/>
          </a:blip>
          <a:stretch>
            <a:fillRect/>
          </a:stretch>
        </p:blipFill>
        <p:spPr>
          <a:xfrm>
            <a:off x="0" y="0"/>
            <a:ext cx="9144000" cy="5143501"/>
          </a:xfrm>
          <a:prstGeom prst="rect">
            <a:avLst/>
          </a:prstGeom>
          <a:noFill/>
          <a:ln>
            <a:noFill/>
          </a:ln>
        </p:spPr>
      </p:pic>
      <p:sp>
        <p:nvSpPr>
          <p:cNvPr id="86" name="Google Shape;86;p15"/>
          <p:cNvSpPr txBox="1"/>
          <p:nvPr/>
        </p:nvSpPr>
        <p:spPr>
          <a:xfrm>
            <a:off x="5980600" y="1547800"/>
            <a:ext cx="677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3500"/>
              <a:t>🤩</a:t>
            </a:r>
            <a:endParaRPr sz="3500"/>
          </a:p>
        </p:txBody>
      </p:sp>
      <p:sp>
        <p:nvSpPr>
          <p:cNvPr id="87" name="Google Shape;87;p15"/>
          <p:cNvSpPr txBox="1"/>
          <p:nvPr/>
        </p:nvSpPr>
        <p:spPr>
          <a:xfrm>
            <a:off x="2427050" y="2816625"/>
            <a:ext cx="6135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3500"/>
              <a:t>🥳</a:t>
            </a:r>
            <a:endParaRPr sz="3500"/>
          </a:p>
        </p:txBody>
      </p:sp>
      <p:sp>
        <p:nvSpPr>
          <p:cNvPr id="88" name="Google Shape;88;p15"/>
          <p:cNvSpPr txBox="1"/>
          <p:nvPr/>
        </p:nvSpPr>
        <p:spPr>
          <a:xfrm>
            <a:off x="2239550" y="541125"/>
            <a:ext cx="801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3500"/>
              <a:t>😍</a:t>
            </a:r>
            <a:endParaRPr sz="3500"/>
          </a:p>
        </p:txBody>
      </p:sp>
      <p:sp>
        <p:nvSpPr>
          <p:cNvPr id="89" name="Google Shape;89;p15"/>
          <p:cNvSpPr txBox="1"/>
          <p:nvPr/>
        </p:nvSpPr>
        <p:spPr>
          <a:xfrm>
            <a:off x="6273725" y="4629275"/>
            <a:ext cx="1009800" cy="1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chemeClr val="lt2"/>
                </a:solidFill>
                <a:latin typeface="Roboto"/>
                <a:ea typeface="Roboto"/>
                <a:cs typeface="Roboto"/>
                <a:sym typeface="Roboto"/>
              </a:rPr>
              <a:t>PHER??</a:t>
            </a:r>
            <a:endParaRPr sz="1800">
              <a:solidFill>
                <a:schemeClr val="lt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6"/>
          <p:cNvPicPr preferRelativeResize="0"/>
          <p:nvPr/>
        </p:nvPicPr>
        <p:blipFill>
          <a:blip r:embed="rId3">
            <a:alphaModFix/>
          </a:blip>
          <a:stretch>
            <a:fillRect/>
          </a:stretch>
        </p:blipFill>
        <p:spPr>
          <a:xfrm>
            <a:off x="3590375" y="1791800"/>
            <a:ext cx="1963251" cy="1735649"/>
          </a:xfrm>
          <a:prstGeom prst="rect">
            <a:avLst/>
          </a:prstGeom>
          <a:noFill/>
          <a:ln>
            <a:noFill/>
          </a:ln>
        </p:spPr>
      </p:pic>
      <p:grpSp>
        <p:nvGrpSpPr>
          <p:cNvPr id="95" name="Google Shape;95;p16"/>
          <p:cNvGrpSpPr/>
          <p:nvPr/>
        </p:nvGrpSpPr>
        <p:grpSpPr>
          <a:xfrm>
            <a:off x="97450" y="1744888"/>
            <a:ext cx="3492925" cy="1523550"/>
            <a:chOff x="152400" y="152400"/>
            <a:chExt cx="3492925" cy="1523550"/>
          </a:xfrm>
        </p:grpSpPr>
        <p:grpSp>
          <p:nvGrpSpPr>
            <p:cNvPr id="96" name="Google Shape;96;p16"/>
            <p:cNvGrpSpPr/>
            <p:nvPr/>
          </p:nvGrpSpPr>
          <p:grpSpPr>
            <a:xfrm>
              <a:off x="152400" y="152400"/>
              <a:ext cx="2200750" cy="1523550"/>
              <a:chOff x="152400" y="152400"/>
              <a:chExt cx="2200750" cy="1523550"/>
            </a:xfrm>
          </p:grpSpPr>
          <p:pic>
            <p:nvPicPr>
              <p:cNvPr id="97" name="Google Shape;97;p16"/>
              <p:cNvPicPr preferRelativeResize="0"/>
              <p:nvPr/>
            </p:nvPicPr>
            <p:blipFill>
              <a:blip r:embed="rId4">
                <a:alphaModFix/>
              </a:blip>
              <a:stretch>
                <a:fillRect/>
              </a:stretch>
            </p:blipFill>
            <p:spPr>
              <a:xfrm>
                <a:off x="152400" y="152400"/>
                <a:ext cx="2200750" cy="1175600"/>
              </a:xfrm>
              <a:prstGeom prst="rect">
                <a:avLst/>
              </a:prstGeom>
              <a:noFill/>
              <a:ln>
                <a:noFill/>
              </a:ln>
            </p:spPr>
          </p:pic>
          <p:sp>
            <p:nvSpPr>
              <p:cNvPr id="98" name="Google Shape;98;p16"/>
              <p:cNvSpPr txBox="1"/>
              <p:nvPr/>
            </p:nvSpPr>
            <p:spPr>
              <a:xfrm>
                <a:off x="300325" y="1273050"/>
                <a:ext cx="2014800" cy="4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800">
                    <a:solidFill>
                      <a:schemeClr val="lt2"/>
                    </a:solidFill>
                    <a:latin typeface="Roboto"/>
                    <a:ea typeface="Roboto"/>
                    <a:cs typeface="Roboto"/>
                    <a:sym typeface="Roboto"/>
                  </a:rPr>
                  <a:t>Invented in 2007</a:t>
                </a:r>
                <a:endParaRPr sz="1800">
                  <a:solidFill>
                    <a:schemeClr val="lt2"/>
                  </a:solidFill>
                  <a:latin typeface="Roboto"/>
                  <a:ea typeface="Roboto"/>
                  <a:cs typeface="Roboto"/>
                  <a:sym typeface="Roboto"/>
                </a:endParaRPr>
              </a:p>
            </p:txBody>
          </p:sp>
        </p:grpSp>
        <p:cxnSp>
          <p:nvCxnSpPr>
            <p:cNvPr id="99" name="Google Shape;99;p16"/>
            <p:cNvCxnSpPr>
              <a:stCxn id="94" idx="1"/>
            </p:cNvCxnSpPr>
            <p:nvPr/>
          </p:nvCxnSpPr>
          <p:spPr>
            <a:xfrm flipH="1">
              <a:off x="2335525" y="1067137"/>
              <a:ext cx="1309800" cy="5700"/>
            </a:xfrm>
            <a:prstGeom prst="straightConnector1">
              <a:avLst/>
            </a:prstGeom>
            <a:noFill/>
            <a:ln cap="flat" cmpd="sng" w="9525">
              <a:solidFill>
                <a:schemeClr val="dk2"/>
              </a:solidFill>
              <a:prstDash val="solid"/>
              <a:round/>
              <a:headEnd len="med" w="med" type="none"/>
              <a:tailEnd len="med" w="med" type="triangle"/>
            </a:ln>
          </p:spPr>
        </p:cxnSp>
      </p:grpSp>
      <p:cxnSp>
        <p:nvCxnSpPr>
          <p:cNvPr id="100" name="Google Shape;100;p16"/>
          <p:cNvCxnSpPr>
            <a:stCxn id="97" idx="0"/>
            <a:endCxn id="101" idx="1"/>
          </p:cNvCxnSpPr>
          <p:nvPr/>
        </p:nvCxnSpPr>
        <p:spPr>
          <a:xfrm flipH="1" rot="10800000">
            <a:off x="1197825" y="745588"/>
            <a:ext cx="2392500" cy="999300"/>
          </a:xfrm>
          <a:prstGeom prst="straightConnector1">
            <a:avLst/>
          </a:prstGeom>
          <a:noFill/>
          <a:ln cap="flat" cmpd="sng" w="9525">
            <a:solidFill>
              <a:schemeClr val="dk2"/>
            </a:solidFill>
            <a:prstDash val="solid"/>
            <a:round/>
            <a:headEnd len="med" w="med" type="none"/>
            <a:tailEnd len="med" w="med" type="triangle"/>
          </a:ln>
        </p:spPr>
      </p:cxnSp>
      <p:grpSp>
        <p:nvGrpSpPr>
          <p:cNvPr id="102" name="Google Shape;102;p16"/>
          <p:cNvGrpSpPr/>
          <p:nvPr/>
        </p:nvGrpSpPr>
        <p:grpSpPr>
          <a:xfrm>
            <a:off x="3425350" y="107475"/>
            <a:ext cx="2720100" cy="1684325"/>
            <a:chOff x="3425350" y="107475"/>
            <a:chExt cx="2720100" cy="1684325"/>
          </a:xfrm>
        </p:grpSpPr>
        <p:pic>
          <p:nvPicPr>
            <p:cNvPr id="101" name="Google Shape;101;p16"/>
            <p:cNvPicPr preferRelativeResize="0"/>
            <p:nvPr/>
          </p:nvPicPr>
          <p:blipFill>
            <a:blip r:embed="rId5">
              <a:alphaModFix/>
            </a:blip>
            <a:stretch>
              <a:fillRect/>
            </a:stretch>
          </p:blipFill>
          <p:spPr>
            <a:xfrm>
              <a:off x="3590375" y="107475"/>
              <a:ext cx="2256324" cy="1276275"/>
            </a:xfrm>
            <a:prstGeom prst="rect">
              <a:avLst/>
            </a:prstGeom>
            <a:noFill/>
            <a:ln>
              <a:noFill/>
            </a:ln>
          </p:spPr>
        </p:pic>
        <p:sp>
          <p:nvSpPr>
            <p:cNvPr id="103" name="Google Shape;103;p16"/>
            <p:cNvSpPr txBox="1"/>
            <p:nvPr/>
          </p:nvSpPr>
          <p:spPr>
            <a:xfrm>
              <a:off x="3425350" y="1425500"/>
              <a:ext cx="2720100" cy="36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000">
                  <a:solidFill>
                    <a:schemeClr val="lt2"/>
                  </a:solidFill>
                  <a:highlight>
                    <a:srgbClr val="F8F9FA"/>
                  </a:highlight>
                  <a:uFill>
                    <a:noFill/>
                  </a:uFill>
                  <a:latin typeface="Roboto"/>
                  <a:ea typeface="Roboto"/>
                  <a:cs typeface="Roboto"/>
                  <a:sym typeface="Roboto"/>
                  <a:hlinkClick r:id="rId6">
                    <a:extLst>
                      <a:ext uri="{A12FA001-AC4F-418D-AE19-62706E023703}">
                        <ahyp:hlinkClr val="tx"/>
                      </a:ext>
                    </a:extLst>
                  </a:hlinkClick>
                </a:rPr>
                <a:t>Robert Griesemer</a:t>
              </a:r>
              <a:r>
                <a:rPr b="1" lang="zh-CN" sz="1000">
                  <a:solidFill>
                    <a:schemeClr val="lt2"/>
                  </a:solidFill>
                  <a:latin typeface="Roboto"/>
                  <a:ea typeface="Roboto"/>
                  <a:cs typeface="Roboto"/>
                  <a:sym typeface="Roboto"/>
                </a:rPr>
                <a:t>,</a:t>
              </a:r>
              <a:r>
                <a:rPr b="1" lang="zh-CN" sz="1000">
                  <a:solidFill>
                    <a:schemeClr val="lt2"/>
                  </a:solidFill>
                  <a:highlight>
                    <a:srgbClr val="F8F9FA"/>
                  </a:highlight>
                  <a:uFill>
                    <a:noFill/>
                  </a:uFill>
                  <a:latin typeface="Roboto"/>
                  <a:ea typeface="Roboto"/>
                  <a:cs typeface="Roboto"/>
                  <a:sym typeface="Roboto"/>
                  <a:hlinkClick r:id="rId7">
                    <a:extLst>
                      <a:ext uri="{A12FA001-AC4F-418D-AE19-62706E023703}">
                        <ahyp:hlinkClr val="tx"/>
                      </a:ext>
                    </a:extLst>
                  </a:hlinkClick>
                </a:rPr>
                <a:t>Rob Pike</a:t>
              </a:r>
              <a:r>
                <a:rPr b="1" lang="zh-CN" sz="1000">
                  <a:solidFill>
                    <a:schemeClr val="lt2"/>
                  </a:solidFill>
                  <a:latin typeface="Roboto"/>
                  <a:ea typeface="Roboto"/>
                  <a:cs typeface="Roboto"/>
                  <a:sym typeface="Roboto"/>
                </a:rPr>
                <a:t>,</a:t>
              </a:r>
              <a:r>
                <a:rPr b="1" lang="zh-CN" sz="1000">
                  <a:solidFill>
                    <a:schemeClr val="lt2"/>
                  </a:solidFill>
                  <a:highlight>
                    <a:srgbClr val="F8F9FA"/>
                  </a:highlight>
                  <a:uFill>
                    <a:noFill/>
                  </a:uFill>
                  <a:latin typeface="Roboto"/>
                  <a:ea typeface="Roboto"/>
                  <a:cs typeface="Roboto"/>
                  <a:sym typeface="Roboto"/>
                  <a:hlinkClick r:id="rId8">
                    <a:extLst>
                      <a:ext uri="{A12FA001-AC4F-418D-AE19-62706E023703}">
                        <ahyp:hlinkClr val="tx"/>
                      </a:ext>
                    </a:extLst>
                  </a:hlinkClick>
                </a:rPr>
                <a:t>Ken Thompson</a:t>
              </a:r>
              <a:endParaRPr b="1" sz="1000">
                <a:solidFill>
                  <a:schemeClr val="lt2"/>
                </a:solidFill>
                <a:latin typeface="Roboto"/>
                <a:ea typeface="Roboto"/>
                <a:cs typeface="Roboto"/>
                <a:sym typeface="Roboto"/>
              </a:endParaRPr>
            </a:p>
          </p:txBody>
        </p:sp>
      </p:grpSp>
      <p:grpSp>
        <p:nvGrpSpPr>
          <p:cNvPr id="104" name="Google Shape;104;p16"/>
          <p:cNvGrpSpPr/>
          <p:nvPr/>
        </p:nvGrpSpPr>
        <p:grpSpPr>
          <a:xfrm>
            <a:off x="5846699" y="745612"/>
            <a:ext cx="3297301" cy="2603263"/>
            <a:chOff x="5714974" y="-985363"/>
            <a:chExt cx="3297301" cy="2603263"/>
          </a:xfrm>
        </p:grpSpPr>
        <p:sp>
          <p:nvSpPr>
            <p:cNvPr id="105" name="Google Shape;105;p16"/>
            <p:cNvSpPr txBox="1"/>
            <p:nvPr/>
          </p:nvSpPr>
          <p:spPr>
            <a:xfrm>
              <a:off x="7134575" y="152400"/>
              <a:ext cx="1877700" cy="14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6000">
                  <a:solidFill>
                    <a:schemeClr val="lt2"/>
                  </a:solidFill>
                  <a:latin typeface="Roboto"/>
                  <a:ea typeface="Roboto"/>
                  <a:cs typeface="Roboto"/>
                  <a:sym typeface="Roboto"/>
                </a:rPr>
                <a:t>🏆</a:t>
              </a:r>
              <a:endParaRPr sz="6000">
                <a:solidFill>
                  <a:schemeClr val="lt2"/>
                </a:solidFill>
                <a:latin typeface="Roboto"/>
                <a:ea typeface="Roboto"/>
                <a:cs typeface="Roboto"/>
                <a:sym typeface="Roboto"/>
              </a:endParaRPr>
            </a:p>
            <a:p>
              <a:pPr indent="0" lvl="0" marL="0" rtl="0" algn="ctr">
                <a:spcBef>
                  <a:spcPts val="0"/>
                </a:spcBef>
                <a:spcAft>
                  <a:spcPts val="0"/>
                </a:spcAft>
                <a:buNone/>
              </a:pPr>
              <a:r>
                <a:rPr lang="zh-CN" sz="1000">
                  <a:solidFill>
                    <a:schemeClr val="lt2"/>
                  </a:solidFill>
                  <a:latin typeface="Roboto"/>
                  <a:ea typeface="Roboto"/>
                  <a:cs typeface="Roboto"/>
                  <a:sym typeface="Roboto"/>
                </a:rPr>
                <a:t>Language of </a:t>
              </a:r>
              <a:r>
                <a:rPr lang="zh-CN" sz="1000">
                  <a:solidFill>
                    <a:schemeClr val="lt2"/>
                  </a:solidFill>
                  <a:latin typeface="Roboto"/>
                  <a:ea typeface="Roboto"/>
                  <a:cs typeface="Roboto"/>
                  <a:sym typeface="Roboto"/>
                </a:rPr>
                <a:t>the</a:t>
              </a:r>
              <a:r>
                <a:rPr lang="zh-CN" sz="1000">
                  <a:solidFill>
                    <a:schemeClr val="lt2"/>
                  </a:solidFill>
                  <a:latin typeface="Roboto"/>
                  <a:ea typeface="Roboto"/>
                  <a:cs typeface="Roboto"/>
                  <a:sym typeface="Roboto"/>
                </a:rPr>
                <a:t> Year</a:t>
              </a:r>
              <a:endParaRPr sz="1000">
                <a:solidFill>
                  <a:schemeClr val="lt2"/>
                </a:solidFill>
                <a:latin typeface="Roboto"/>
                <a:ea typeface="Roboto"/>
                <a:cs typeface="Roboto"/>
                <a:sym typeface="Roboto"/>
              </a:endParaRPr>
            </a:p>
            <a:p>
              <a:pPr indent="0" lvl="0" marL="0" rtl="0" algn="ctr">
                <a:spcBef>
                  <a:spcPts val="0"/>
                </a:spcBef>
                <a:spcAft>
                  <a:spcPts val="0"/>
                </a:spcAft>
                <a:buNone/>
              </a:pPr>
              <a:r>
                <a:rPr lang="zh-CN" sz="1000">
                  <a:solidFill>
                    <a:schemeClr val="lt2"/>
                  </a:solidFill>
                  <a:latin typeface="Roboto"/>
                  <a:ea typeface="Roboto"/>
                  <a:cs typeface="Roboto"/>
                  <a:sym typeface="Roboto"/>
                </a:rPr>
                <a:t>(2009)</a:t>
              </a:r>
              <a:endParaRPr sz="1000">
                <a:solidFill>
                  <a:schemeClr val="lt2"/>
                </a:solidFill>
                <a:latin typeface="Roboto"/>
                <a:ea typeface="Roboto"/>
                <a:cs typeface="Roboto"/>
                <a:sym typeface="Roboto"/>
              </a:endParaRPr>
            </a:p>
          </p:txBody>
        </p:sp>
        <p:cxnSp>
          <p:nvCxnSpPr>
            <p:cNvPr id="106" name="Google Shape;106;p16"/>
            <p:cNvCxnSpPr>
              <a:stCxn id="101" idx="3"/>
              <a:endCxn id="105" idx="0"/>
            </p:cNvCxnSpPr>
            <p:nvPr/>
          </p:nvCxnSpPr>
          <p:spPr>
            <a:xfrm>
              <a:off x="5714974" y="-985363"/>
              <a:ext cx="2358600" cy="1137900"/>
            </a:xfrm>
            <a:prstGeom prst="straightConnector1">
              <a:avLst/>
            </a:prstGeom>
            <a:noFill/>
            <a:ln cap="flat" cmpd="sng" w="9525">
              <a:solidFill>
                <a:schemeClr val="dk2"/>
              </a:solidFill>
              <a:prstDash val="solid"/>
              <a:round/>
              <a:headEnd len="med" w="med" type="none"/>
              <a:tailEnd len="med" w="med" type="triangle"/>
            </a:ln>
          </p:spPr>
        </p:cxnSp>
      </p:grpSp>
      <p:grpSp>
        <p:nvGrpSpPr>
          <p:cNvPr id="107" name="Google Shape;107;p16"/>
          <p:cNvGrpSpPr/>
          <p:nvPr/>
        </p:nvGrpSpPr>
        <p:grpSpPr>
          <a:xfrm>
            <a:off x="5029951" y="3348875"/>
            <a:ext cx="3175199" cy="1669825"/>
            <a:chOff x="5029951" y="3348875"/>
            <a:chExt cx="3175199" cy="1669825"/>
          </a:xfrm>
        </p:grpSpPr>
        <p:pic>
          <p:nvPicPr>
            <p:cNvPr id="108" name="Google Shape;108;p16"/>
            <p:cNvPicPr preferRelativeResize="0"/>
            <p:nvPr/>
          </p:nvPicPr>
          <p:blipFill>
            <a:blip r:embed="rId9">
              <a:alphaModFix/>
            </a:blip>
            <a:stretch>
              <a:fillRect/>
            </a:stretch>
          </p:blipFill>
          <p:spPr>
            <a:xfrm>
              <a:off x="6145444" y="3527444"/>
              <a:ext cx="1115500" cy="1115500"/>
            </a:xfrm>
            <a:prstGeom prst="rect">
              <a:avLst/>
            </a:prstGeom>
            <a:noFill/>
            <a:ln>
              <a:noFill/>
            </a:ln>
          </p:spPr>
        </p:pic>
        <p:pic>
          <p:nvPicPr>
            <p:cNvPr id="109" name="Google Shape;109;p16"/>
            <p:cNvPicPr preferRelativeResize="0"/>
            <p:nvPr/>
          </p:nvPicPr>
          <p:blipFill>
            <a:blip r:embed="rId10">
              <a:alphaModFix/>
            </a:blip>
            <a:stretch>
              <a:fillRect/>
            </a:stretch>
          </p:blipFill>
          <p:spPr>
            <a:xfrm>
              <a:off x="5029951" y="3543334"/>
              <a:ext cx="1115499" cy="1083890"/>
            </a:xfrm>
            <a:prstGeom prst="rect">
              <a:avLst/>
            </a:prstGeom>
            <a:noFill/>
            <a:ln>
              <a:noFill/>
            </a:ln>
          </p:spPr>
        </p:pic>
        <p:sp>
          <p:nvSpPr>
            <p:cNvPr id="110" name="Google Shape;110;p16"/>
            <p:cNvSpPr txBox="1"/>
            <p:nvPr/>
          </p:nvSpPr>
          <p:spPr>
            <a:xfrm>
              <a:off x="5158175" y="4643100"/>
              <a:ext cx="27750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chemeClr val="lt2"/>
                  </a:solidFill>
                  <a:latin typeface="Roboto"/>
                  <a:ea typeface="Roboto"/>
                  <a:cs typeface="Roboto"/>
                  <a:sym typeface="Roboto"/>
                </a:rPr>
                <a:t>Cloud Native Technology </a:t>
              </a:r>
              <a:endParaRPr sz="1200">
                <a:solidFill>
                  <a:schemeClr val="lt2"/>
                </a:solidFill>
                <a:latin typeface="Roboto"/>
                <a:ea typeface="Roboto"/>
                <a:cs typeface="Roboto"/>
                <a:sym typeface="Roboto"/>
              </a:endParaRPr>
            </a:p>
          </p:txBody>
        </p:sp>
        <p:cxnSp>
          <p:nvCxnSpPr>
            <p:cNvPr id="111" name="Google Shape;111;p16"/>
            <p:cNvCxnSpPr>
              <a:stCxn id="105" idx="2"/>
              <a:endCxn id="108" idx="3"/>
            </p:cNvCxnSpPr>
            <p:nvPr/>
          </p:nvCxnSpPr>
          <p:spPr>
            <a:xfrm flipH="1">
              <a:off x="7261050" y="3348875"/>
              <a:ext cx="944100" cy="736200"/>
            </a:xfrm>
            <a:prstGeom prst="straightConnector1">
              <a:avLst/>
            </a:prstGeom>
            <a:noFill/>
            <a:ln cap="flat" cmpd="sng" w="9525">
              <a:solidFill>
                <a:schemeClr val="dk2"/>
              </a:solidFill>
              <a:prstDash val="solid"/>
              <a:round/>
              <a:headEnd len="med" w="med" type="none"/>
              <a:tailEnd len="med" w="med" type="triangle"/>
            </a:ln>
          </p:spPr>
        </p:cxnSp>
      </p:grpSp>
      <p:grpSp>
        <p:nvGrpSpPr>
          <p:cNvPr id="112" name="Google Shape;112;p16"/>
          <p:cNvGrpSpPr/>
          <p:nvPr/>
        </p:nvGrpSpPr>
        <p:grpSpPr>
          <a:xfrm>
            <a:off x="586175" y="3525929"/>
            <a:ext cx="4443776" cy="1315726"/>
            <a:chOff x="586175" y="3525929"/>
            <a:chExt cx="4443776" cy="1315726"/>
          </a:xfrm>
        </p:grpSpPr>
        <p:pic>
          <p:nvPicPr>
            <p:cNvPr id="113" name="Google Shape;113;p16"/>
            <p:cNvPicPr preferRelativeResize="0"/>
            <p:nvPr/>
          </p:nvPicPr>
          <p:blipFill>
            <a:blip r:embed="rId11">
              <a:alphaModFix/>
            </a:blip>
            <a:stretch>
              <a:fillRect/>
            </a:stretch>
          </p:blipFill>
          <p:spPr>
            <a:xfrm>
              <a:off x="586175" y="3525929"/>
              <a:ext cx="3135726" cy="1315726"/>
            </a:xfrm>
            <a:prstGeom prst="rect">
              <a:avLst/>
            </a:prstGeom>
            <a:noFill/>
            <a:ln>
              <a:noFill/>
            </a:ln>
          </p:spPr>
        </p:pic>
        <p:cxnSp>
          <p:nvCxnSpPr>
            <p:cNvPr id="114" name="Google Shape;114;p16"/>
            <p:cNvCxnSpPr>
              <a:stCxn id="109" idx="1"/>
              <a:endCxn id="113" idx="3"/>
            </p:cNvCxnSpPr>
            <p:nvPr/>
          </p:nvCxnSpPr>
          <p:spPr>
            <a:xfrm flipH="1">
              <a:off x="3721951" y="4085279"/>
              <a:ext cx="1308000" cy="9840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8" name="Shape 118"/>
        <p:cNvGrpSpPr/>
        <p:nvPr/>
      </p:nvGrpSpPr>
      <p:grpSpPr>
        <a:xfrm>
          <a:off x="0" y="0"/>
          <a:ext cx="0" cy="0"/>
          <a:chOff x="0" y="0"/>
          <a:chExt cx="0" cy="0"/>
        </a:xfrm>
      </p:grpSpPr>
      <p:sp>
        <p:nvSpPr>
          <p:cNvPr id="119" name="Google Shape;119;p1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zh-CN"/>
              <a:t>W</a:t>
            </a:r>
            <a:r>
              <a:rPr lang="zh-CN"/>
              <a:t>hy GO??</a:t>
            </a:r>
            <a:endParaRPr/>
          </a:p>
        </p:txBody>
      </p:sp>
      <p:sp>
        <p:nvSpPr>
          <p:cNvPr id="120" name="Google Shape;120;p17"/>
          <p:cNvSpPr txBox="1"/>
          <p:nvPr>
            <p:ph idx="1" type="body"/>
          </p:nvPr>
        </p:nvSpPr>
        <p:spPr>
          <a:xfrm>
            <a:off x="471900" y="1917338"/>
            <a:ext cx="8222100" cy="6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770"/>
              <a:buNone/>
            </a:pPr>
            <a:r>
              <a:rPr b="1" lang="zh-CN" sz="1360"/>
              <a:t>✅ Simplicity: clean syntax, no complex syntax such as inheritance and polymorphism, low learning cost</a:t>
            </a:r>
            <a:endParaRPr b="1" sz="1360"/>
          </a:p>
          <a:p>
            <a:pPr indent="0" lvl="0" marL="0" rtl="0" algn="l">
              <a:spcBef>
                <a:spcPts val="1200"/>
              </a:spcBef>
              <a:spcAft>
                <a:spcPts val="0"/>
              </a:spcAft>
              <a:buSzPts val="770"/>
              <a:buNone/>
            </a:pPr>
            <a:r>
              <a:t/>
            </a:r>
            <a:endParaRPr b="1" sz="1360"/>
          </a:p>
          <a:p>
            <a:pPr indent="0" lvl="0" marL="0" rtl="0" algn="l">
              <a:spcBef>
                <a:spcPts val="1200"/>
              </a:spcBef>
              <a:spcAft>
                <a:spcPts val="1200"/>
              </a:spcAft>
              <a:buSzPts val="770"/>
              <a:buNone/>
            </a:pPr>
            <a:r>
              <a:t/>
            </a:r>
            <a:endParaRPr sz="1260"/>
          </a:p>
        </p:txBody>
      </p:sp>
      <p:sp>
        <p:nvSpPr>
          <p:cNvPr id="121" name="Google Shape;121;p17"/>
          <p:cNvSpPr txBox="1"/>
          <p:nvPr/>
        </p:nvSpPr>
        <p:spPr>
          <a:xfrm>
            <a:off x="8279450" y="210650"/>
            <a:ext cx="732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4000"/>
              <a:t>🤔</a:t>
            </a:r>
            <a:endParaRPr sz="4000"/>
          </a:p>
        </p:txBody>
      </p:sp>
      <p:sp>
        <p:nvSpPr>
          <p:cNvPr id="122" name="Google Shape;122;p17"/>
          <p:cNvSpPr txBox="1"/>
          <p:nvPr/>
        </p:nvSpPr>
        <p:spPr>
          <a:xfrm>
            <a:off x="426100" y="2518650"/>
            <a:ext cx="7807500" cy="39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zh-CN" sz="1360">
                <a:solidFill>
                  <a:schemeClr val="lt2"/>
                </a:solidFill>
                <a:latin typeface="Roboto"/>
                <a:ea typeface="Roboto"/>
                <a:cs typeface="Roboto"/>
                <a:sym typeface="Roboto"/>
              </a:rPr>
              <a:t>⚡ Concurrency: built-in goroutine and channel, easy to write high-concurrency programs</a:t>
            </a:r>
            <a:endParaRPr sz="1800">
              <a:solidFill>
                <a:schemeClr val="lt2"/>
              </a:solidFill>
              <a:latin typeface="Roboto"/>
              <a:ea typeface="Roboto"/>
              <a:cs typeface="Roboto"/>
              <a:sym typeface="Roboto"/>
            </a:endParaRPr>
          </a:p>
        </p:txBody>
      </p:sp>
      <p:sp>
        <p:nvSpPr>
          <p:cNvPr id="123" name="Google Shape;123;p17"/>
          <p:cNvSpPr txBox="1"/>
          <p:nvPr/>
        </p:nvSpPr>
        <p:spPr>
          <a:xfrm>
            <a:off x="471900" y="4146750"/>
            <a:ext cx="7953000" cy="6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zh-CN" sz="1360">
                <a:solidFill>
                  <a:schemeClr val="lt2"/>
                </a:solidFill>
                <a:latin typeface="Roboto"/>
                <a:ea typeface="Roboto"/>
                <a:cs typeface="Roboto"/>
                <a:sym typeface="Roboto"/>
              </a:rPr>
              <a:t>🔧 Easy Deployment: compile a cross-platform executable file with one line of command, easy to deploy</a:t>
            </a:r>
            <a:endParaRPr sz="1800">
              <a:solidFill>
                <a:schemeClr val="lt2"/>
              </a:solidFill>
              <a:latin typeface="Roboto"/>
              <a:ea typeface="Roboto"/>
              <a:cs typeface="Roboto"/>
              <a:sym typeface="Roboto"/>
            </a:endParaRPr>
          </a:p>
        </p:txBody>
      </p:sp>
      <p:sp>
        <p:nvSpPr>
          <p:cNvPr id="124" name="Google Shape;124;p17"/>
          <p:cNvSpPr txBox="1"/>
          <p:nvPr/>
        </p:nvSpPr>
        <p:spPr>
          <a:xfrm>
            <a:off x="460300" y="3684350"/>
            <a:ext cx="7739100" cy="39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zh-CN" sz="1360">
                <a:solidFill>
                  <a:schemeClr val="lt2"/>
                </a:solidFill>
                <a:latin typeface="Roboto"/>
                <a:ea typeface="Roboto"/>
                <a:cs typeface="Roboto"/>
                <a:sym typeface="Roboto"/>
              </a:rPr>
              <a:t>📦 Standard Library: comes with network, file, encryption and other libraries, ready to use</a:t>
            </a:r>
            <a:endParaRPr sz="1800">
              <a:solidFill>
                <a:schemeClr val="lt2"/>
              </a:solidFill>
              <a:latin typeface="Roboto"/>
              <a:ea typeface="Roboto"/>
              <a:cs typeface="Roboto"/>
              <a:sym typeface="Roboto"/>
            </a:endParaRPr>
          </a:p>
        </p:txBody>
      </p:sp>
      <p:sp>
        <p:nvSpPr>
          <p:cNvPr id="125" name="Google Shape;125;p17"/>
          <p:cNvSpPr txBox="1"/>
          <p:nvPr/>
        </p:nvSpPr>
        <p:spPr>
          <a:xfrm>
            <a:off x="471900" y="2981038"/>
            <a:ext cx="7807500" cy="6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zh-CN" sz="1360">
                <a:solidFill>
                  <a:schemeClr val="lt2"/>
                </a:solidFill>
                <a:latin typeface="Roboto"/>
                <a:ea typeface="Roboto"/>
                <a:cs typeface="Roboto"/>
                <a:sym typeface="Roboto"/>
              </a:rPr>
              <a:t>🚀 Performance: running speed is close to C language after static compilation, suitable for writing high-performance backends</a:t>
            </a:r>
            <a:endParaRPr sz="1800">
              <a:solidFill>
                <a:schemeClr val="lt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zh-CN"/>
              <a:t>S</a:t>
            </a:r>
            <a:r>
              <a:rPr lang="zh-CN"/>
              <a:t>o who is using GO?</a:t>
            </a:r>
            <a:endParaRPr/>
          </a:p>
        </p:txBody>
      </p:sp>
      <p:pic>
        <p:nvPicPr>
          <p:cNvPr id="131" name="Google Shape;131;p18"/>
          <p:cNvPicPr preferRelativeResize="0"/>
          <p:nvPr/>
        </p:nvPicPr>
        <p:blipFill>
          <a:blip r:embed="rId3">
            <a:alphaModFix/>
          </a:blip>
          <a:stretch>
            <a:fillRect/>
          </a:stretch>
        </p:blipFill>
        <p:spPr>
          <a:xfrm>
            <a:off x="1217152" y="1739977"/>
            <a:ext cx="1456325" cy="1456325"/>
          </a:xfrm>
          <a:prstGeom prst="rect">
            <a:avLst/>
          </a:prstGeom>
          <a:noFill/>
          <a:ln>
            <a:noFill/>
          </a:ln>
        </p:spPr>
      </p:pic>
      <p:pic>
        <p:nvPicPr>
          <p:cNvPr id="132" name="Google Shape;132;p18"/>
          <p:cNvPicPr preferRelativeResize="0"/>
          <p:nvPr/>
        </p:nvPicPr>
        <p:blipFill>
          <a:blip r:embed="rId4">
            <a:alphaModFix/>
          </a:blip>
          <a:stretch>
            <a:fillRect/>
          </a:stretch>
        </p:blipFill>
        <p:spPr>
          <a:xfrm>
            <a:off x="6139950" y="1760614"/>
            <a:ext cx="1456326" cy="1415037"/>
          </a:xfrm>
          <a:prstGeom prst="rect">
            <a:avLst/>
          </a:prstGeom>
          <a:noFill/>
          <a:ln>
            <a:noFill/>
          </a:ln>
        </p:spPr>
      </p:pic>
      <p:grpSp>
        <p:nvGrpSpPr>
          <p:cNvPr id="133" name="Google Shape;133;p18"/>
          <p:cNvGrpSpPr/>
          <p:nvPr/>
        </p:nvGrpSpPr>
        <p:grpSpPr>
          <a:xfrm>
            <a:off x="1286825" y="3427975"/>
            <a:ext cx="6395075" cy="1415975"/>
            <a:chOff x="1286825" y="3427975"/>
            <a:chExt cx="6395075" cy="1415975"/>
          </a:xfrm>
        </p:grpSpPr>
        <p:pic>
          <p:nvPicPr>
            <p:cNvPr id="134" name="Google Shape;134;p18"/>
            <p:cNvPicPr preferRelativeResize="0"/>
            <p:nvPr/>
          </p:nvPicPr>
          <p:blipFill>
            <a:blip r:embed="rId5">
              <a:alphaModFix/>
            </a:blip>
            <a:stretch>
              <a:fillRect/>
            </a:stretch>
          </p:blipFill>
          <p:spPr>
            <a:xfrm>
              <a:off x="1286825" y="3801000"/>
              <a:ext cx="1042950" cy="1042950"/>
            </a:xfrm>
            <a:prstGeom prst="rect">
              <a:avLst/>
            </a:prstGeom>
            <a:noFill/>
            <a:ln>
              <a:noFill/>
            </a:ln>
          </p:spPr>
        </p:pic>
        <p:pic>
          <p:nvPicPr>
            <p:cNvPr id="135" name="Google Shape;135;p18"/>
            <p:cNvPicPr preferRelativeResize="0"/>
            <p:nvPr/>
          </p:nvPicPr>
          <p:blipFill>
            <a:blip r:embed="rId6">
              <a:alphaModFix/>
            </a:blip>
            <a:stretch>
              <a:fillRect/>
            </a:stretch>
          </p:blipFill>
          <p:spPr>
            <a:xfrm>
              <a:off x="3142400" y="3427975"/>
              <a:ext cx="904575" cy="904575"/>
            </a:xfrm>
            <a:prstGeom prst="rect">
              <a:avLst/>
            </a:prstGeom>
            <a:noFill/>
            <a:ln>
              <a:noFill/>
            </a:ln>
          </p:spPr>
        </p:pic>
        <p:pic>
          <p:nvPicPr>
            <p:cNvPr id="136" name="Google Shape;136;p18"/>
            <p:cNvPicPr preferRelativeResize="0"/>
            <p:nvPr/>
          </p:nvPicPr>
          <p:blipFill>
            <a:blip r:embed="rId7">
              <a:alphaModFix/>
            </a:blip>
            <a:stretch>
              <a:fillRect/>
            </a:stretch>
          </p:blipFill>
          <p:spPr>
            <a:xfrm>
              <a:off x="4859600" y="3767075"/>
              <a:ext cx="989350" cy="989350"/>
            </a:xfrm>
            <a:prstGeom prst="rect">
              <a:avLst/>
            </a:prstGeom>
            <a:noFill/>
            <a:ln>
              <a:noFill/>
            </a:ln>
          </p:spPr>
        </p:pic>
        <p:pic>
          <p:nvPicPr>
            <p:cNvPr id="137" name="Google Shape;137;p18"/>
            <p:cNvPicPr preferRelativeResize="0"/>
            <p:nvPr/>
          </p:nvPicPr>
          <p:blipFill>
            <a:blip r:embed="rId8">
              <a:alphaModFix/>
            </a:blip>
            <a:stretch>
              <a:fillRect/>
            </a:stretch>
          </p:blipFill>
          <p:spPr>
            <a:xfrm>
              <a:off x="6661575" y="3456225"/>
              <a:ext cx="1020325" cy="102032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9"/>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CN"/>
              <a:t>D</a:t>
            </a:r>
            <a:r>
              <a:rPr lang="zh-CN"/>
              <a:t>emo Time!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0"/>
          <p:cNvSpPr txBox="1"/>
          <p:nvPr>
            <p:ph type="title"/>
          </p:nvPr>
        </p:nvSpPr>
        <p:spPr>
          <a:xfrm>
            <a:off x="363450" y="822125"/>
            <a:ext cx="8222100" cy="1012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zh-CN"/>
              <a:t>T</a:t>
            </a:r>
            <a:r>
              <a:rPr lang="zh-CN"/>
              <a:t>hank you for listening </a:t>
            </a:r>
            <a:endParaRPr/>
          </a:p>
          <a:p>
            <a:pPr indent="0" lvl="0" marL="0" rtl="0" algn="l">
              <a:spcBef>
                <a:spcPts val="0"/>
              </a:spcBef>
              <a:spcAft>
                <a:spcPts val="0"/>
              </a:spcAft>
              <a:buNone/>
            </a:pPr>
            <a:r>
              <a:rPr lang="zh-CN" sz="2755"/>
              <a:t>and</a:t>
            </a:r>
            <a:endParaRPr sz="2755"/>
          </a:p>
          <a:p>
            <a:pPr indent="0" lvl="0" marL="0" rtl="0" algn="l">
              <a:spcBef>
                <a:spcPts val="0"/>
              </a:spcBef>
              <a:spcAft>
                <a:spcPts val="0"/>
              </a:spcAft>
              <a:buNone/>
            </a:pPr>
            <a:r>
              <a:rPr lang="zh-CN"/>
              <a:t>Keep </a:t>
            </a:r>
            <a:r>
              <a:rPr b="1" lang="zh-CN" sz="5866"/>
              <a:t>GO</a:t>
            </a:r>
            <a:r>
              <a:rPr lang="zh-CN"/>
              <a:t>ing!</a:t>
            </a:r>
            <a:endParaRPr/>
          </a:p>
        </p:txBody>
      </p:sp>
      <p:pic>
        <p:nvPicPr>
          <p:cNvPr id="148" name="Google Shape;148;p20"/>
          <p:cNvPicPr preferRelativeResize="0"/>
          <p:nvPr/>
        </p:nvPicPr>
        <p:blipFill>
          <a:blip r:embed="rId3">
            <a:alphaModFix/>
          </a:blip>
          <a:stretch>
            <a:fillRect/>
          </a:stretch>
        </p:blipFill>
        <p:spPr>
          <a:xfrm rot="-902507">
            <a:off x="1907525" y="1950751"/>
            <a:ext cx="6833977" cy="2454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